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45" r:id="rId3"/>
    <p:sldId id="410" r:id="rId4"/>
    <p:sldId id="389" r:id="rId5"/>
    <p:sldId id="364" r:id="rId6"/>
    <p:sldId id="398" r:id="rId7"/>
    <p:sldId id="399" r:id="rId8"/>
    <p:sldId id="400" r:id="rId9"/>
    <p:sldId id="401" r:id="rId10"/>
    <p:sldId id="402" r:id="rId11"/>
    <p:sldId id="392" r:id="rId12"/>
    <p:sldId id="406" r:id="rId13"/>
    <p:sldId id="407" r:id="rId14"/>
    <p:sldId id="409" r:id="rId15"/>
    <p:sldId id="366" r:id="rId16"/>
    <p:sldId id="365" r:id="rId17"/>
    <p:sldId id="408" r:id="rId18"/>
    <p:sldId id="308" r:id="rId19"/>
    <p:sldId id="342" r:id="rId20"/>
    <p:sldId id="404" r:id="rId21"/>
    <p:sldId id="403" r:id="rId22"/>
    <p:sldId id="391" r:id="rId23"/>
    <p:sldId id="388" r:id="rId24"/>
    <p:sldId id="360" r:id="rId25"/>
    <p:sldId id="362" r:id="rId26"/>
    <p:sldId id="356" r:id="rId27"/>
    <p:sldId id="405" r:id="rId28"/>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7" autoAdjust="0"/>
    <p:restoredTop sz="91984" autoAdjust="0"/>
  </p:normalViewPr>
  <p:slideViewPr>
    <p:cSldViewPr>
      <p:cViewPr varScale="1">
        <p:scale>
          <a:sx n="90" d="100"/>
          <a:sy n="90" d="100"/>
        </p:scale>
        <p:origin x="-1326" y="-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1/20/2023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1/20/2023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eddit.com/r/beneater/comments/w447u3/created_a_random_maze_program_for_my_putey1_tt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1/20/2023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11</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Pricing for thirty kits for a classroom about $20 each plus shipping and taxes.  Spreadsheet has several sources for each of the items.  One could use two five position DIP switches?  Be sure to get jumpers with insulated ends. For a long breadboard picture see Long Breadboard slide.  The longer breadboards have power rows aligned with pin columns.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12</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a:t>
            </a:r>
            <a:r>
              <a:rPr lang="en-US" baseline="0" dirty="0" smtClean="0"/>
              <a:t>.  Rubber bands used to hold display board &amp; dress the jumpers.</a:t>
            </a:r>
            <a:endParaRPr lang="en-US" baseline="0" dirty="0" smtClean="0"/>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13</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(will require male-male jumpers).  Using the display board comes later, again for instant gratification preprogram an example operation using the display board.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14</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1/20/2023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1/20/2023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organized</a:t>
            </a:r>
            <a:r>
              <a:rPr lang="en-US" baseline="0" dirty="0" smtClean="0"/>
              <a:t> and stable proto-board wiring see a Ben Eater's web page: </a:t>
            </a:r>
            <a:r>
              <a:rPr lang="en-US" sz="1200" b="0" i="0" kern="1200" dirty="0" smtClean="0">
                <a:solidFill>
                  <a:schemeClr val="tx1"/>
                </a:solidFill>
                <a:effectLst/>
                <a:latin typeface="+mn-lt"/>
                <a:ea typeface="+mn-ea"/>
                <a:cs typeface="+mn-cs"/>
                <a:hlinkClick r:id="rId3"/>
              </a:rPr>
              <a:t>https://www.reddit.com/r/beneater/comments/w447u3/created_a_random_maze_program_for_my_putey1_ttl/</a:t>
            </a:r>
            <a:endParaRPr lang="en-US" baseline="0" dirty="0" smtClean="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328736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parts on hand.  </a:t>
            </a:r>
            <a:r>
              <a:rPr lang="en-US" baseline="0" dirty="0" err="1" smtClean="0"/>
              <a:t>Cmod</a:t>
            </a:r>
            <a:r>
              <a:rPr lang="en-US" baseline="0" dirty="0" smtClean="0"/>
              <a:t> A7-15T: https://www.tequipment.net/Digilent/Cmod-A7-15T/.  In above picture the jumper ends are not insulated, use ones with insulated ends.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pro-rata</a:t>
            </a:r>
            <a:r>
              <a:rPr lang="en-US" baseline="0" dirty="0" smtClean="0"/>
              <a:t> cost of the breadboard and DIP switch drop in quantity to approximately $1.70 for a total kit price of $18.51.  In very large quantities further reductions possible.  The goal here is an under $20 kit price so almost any student or any school can afford a kit(s).  The single kit price with some extra parts is $25.64 plus shipping and taxes.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68255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(normally all connected 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prototype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1/20/2023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309711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1/20/2023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alangarf/tm1638-verilo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7.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581400"/>
            <a:ext cx="7772400" cy="1600200"/>
          </a:xfrm>
        </p:spPr>
        <p:txBody>
          <a:bodyPr>
            <a:normAutofit/>
          </a:bodyPr>
          <a:lstStyle/>
          <a:p>
            <a:r>
              <a:rPr lang="en-US" dirty="0" smtClean="0"/>
              <a:t>A $20 FPGA kit</a:t>
            </a:r>
            <a:r>
              <a:rPr lang="en-US" sz="3600" dirty="0" smtClean="0"/>
              <a:t/>
            </a:r>
            <a:br>
              <a:rPr lang="en-US" sz="3600" dirty="0" smtClean="0"/>
            </a:br>
            <a:r>
              <a:rPr lang="en-US" sz="3600" dirty="0" smtClean="0"/>
              <a:t>Boot Camp for 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5" name="Date Placeholder 4"/>
          <p:cNvSpPr>
            <a:spLocks noGrp="1"/>
          </p:cNvSpPr>
          <p:nvPr>
            <p:ph type="dt" sz="half" idx="10"/>
          </p:nvPr>
        </p:nvSpPr>
        <p:spPr/>
        <p:txBody>
          <a:bodyPr/>
          <a:lstStyle/>
          <a:p>
            <a:fld id="{E5577D6E-612A-4292-9623-A6394757A7A5}" type="datetime1">
              <a:rPr lang="en-US" smtClean="0"/>
              <a:t>1/20/2023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1/20/2023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11</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Kit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$18.51</a:t>
            </a:r>
          </a:p>
          <a:p>
            <a:r>
              <a:rPr lang="en-US" dirty="0" smtClean="0"/>
              <a:t>In low volume (for a single kit) is $25.64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
        <p:nvSpPr>
          <p:cNvPr id="7" name="TextBox 6"/>
          <p:cNvSpPr txBox="1"/>
          <p:nvPr/>
        </p:nvSpPr>
        <p:spPr>
          <a:xfrm>
            <a:off x="838199" y="5334000"/>
            <a:ext cx="6967100" cy="923330"/>
          </a:xfrm>
          <a:prstGeom prst="rect">
            <a:avLst/>
          </a:prstGeom>
          <a:noFill/>
        </p:spPr>
        <p:txBody>
          <a:bodyPr wrap="none" rtlCol="0">
            <a:spAutoFit/>
          </a:bodyPr>
          <a:lstStyle/>
          <a:p>
            <a:r>
              <a:rPr lang="en-US" dirty="0" smtClean="0"/>
              <a:t>VHDL and Verilog for operating the TM1638 display board available at:</a:t>
            </a:r>
          </a:p>
          <a:p>
            <a:r>
              <a:rPr lang="en-US" dirty="0">
                <a:hlinkClick r:id="rId3"/>
              </a:rPr>
              <a:t>https://</a:t>
            </a:r>
            <a:r>
              <a:rPr lang="en-US" dirty="0" smtClean="0">
                <a:hlinkClick r:id="rId3"/>
              </a:rPr>
              <a:t>github.com/zpekic/Sys_TM1638</a:t>
            </a:r>
            <a:endParaRPr lang="en-US" dirty="0" smtClean="0"/>
          </a:p>
          <a:p>
            <a:r>
              <a:rPr lang="en-US" dirty="0">
                <a:hlinkClick r:id="rId4"/>
              </a:rPr>
              <a:t>https://</a:t>
            </a:r>
            <a:r>
              <a:rPr lang="en-US" dirty="0" smtClean="0">
                <a:hlinkClick r:id="rId4"/>
              </a:rPr>
              <a:t>github.com/alangarf/tm1638-verilog</a:t>
            </a:r>
            <a:endParaRPr lang="en-US" dirty="0"/>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0776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is missing</a:t>
            </a:r>
            <a:endParaRPr lang="en-US" sz="4000" dirty="0"/>
          </a:p>
        </p:txBody>
      </p:sp>
      <p:sp>
        <p:nvSpPr>
          <p:cNvPr id="3" name="Content Placeholder 2"/>
          <p:cNvSpPr>
            <a:spLocks noGrp="1"/>
          </p:cNvSpPr>
          <p:nvPr>
            <p:ph idx="1"/>
          </p:nvPr>
        </p:nvSpPr>
        <p:spPr>
          <a:xfrm>
            <a:off x="381000" y="1143000"/>
            <a:ext cx="8229600" cy="4724400"/>
          </a:xfrm>
        </p:spPr>
        <p:txBody>
          <a:bodyPr>
            <a:normAutofit fontScale="77500" lnSpcReduction="20000"/>
          </a:bodyPr>
          <a:lstStyle/>
          <a:p>
            <a:r>
              <a:rPr lang="en-US" dirty="0" smtClean="0"/>
              <a:t>Slides on how to setup your laptop for the Tang 9K board</a:t>
            </a:r>
          </a:p>
          <a:p>
            <a:r>
              <a:rPr lang="en-US" dirty="0" smtClean="0"/>
              <a:t>Courseware for the middle school student</a:t>
            </a:r>
          </a:p>
          <a:p>
            <a:pPr lvl="1"/>
            <a:r>
              <a:rPr lang="en-US" sz="3100" dirty="0" smtClean="0"/>
              <a:t>Not planning to produce it</a:t>
            </a:r>
          </a:p>
          <a:p>
            <a:pPr lvl="1"/>
            <a:r>
              <a:rPr lang="en-US" sz="3100" dirty="0" smtClean="0"/>
              <a:t>Not my area of expertise</a:t>
            </a:r>
          </a:p>
          <a:p>
            <a:r>
              <a:rPr lang="en-US" dirty="0" smtClean="0"/>
              <a:t>Goal is for the middle school student to get familiar with digital circuits and binary</a:t>
            </a:r>
          </a:p>
          <a:p>
            <a:pPr lvl="1"/>
            <a:r>
              <a:rPr lang="en-US" b="1" dirty="0" smtClean="0"/>
              <a:t>Preprogram the board so IO pins provide logic gates and connections to Tang </a:t>
            </a:r>
            <a:r>
              <a:rPr lang="en-US" b="1" dirty="0" err="1" smtClean="0"/>
              <a:t>nano</a:t>
            </a:r>
            <a:r>
              <a:rPr lang="en-US" b="1" dirty="0" smtClean="0"/>
              <a:t> board buttons and LEDs</a:t>
            </a:r>
          </a:p>
          <a:p>
            <a:r>
              <a:rPr lang="en-US" dirty="0" smtClean="0"/>
              <a:t>Tutorials:</a:t>
            </a:r>
          </a:p>
          <a:p>
            <a:pPr lvl="1"/>
            <a:r>
              <a:rPr lang="en-US" dirty="0">
                <a:hlinkClick r:id="rId3"/>
              </a:rPr>
              <a:t>https://learn.lushaylabs.com/tang-nano-series</a:t>
            </a:r>
            <a:r>
              <a:rPr lang="en-US" dirty="0" smtClean="0">
                <a:hlinkClick r:id="rId3"/>
              </a:rPr>
              <a:t>/</a:t>
            </a:r>
            <a:endParaRPr lang="en-US" dirty="0" smtClean="0"/>
          </a:p>
          <a:p>
            <a:pPr lvl="1"/>
            <a:r>
              <a:rPr lang="en-US" dirty="0">
                <a:hlinkClick r:id="rId4"/>
              </a:rPr>
              <a:t>https://</a:t>
            </a:r>
            <a:r>
              <a:rPr lang="en-US" dirty="0" smtClean="0">
                <a:hlinkClick r:id="rId4"/>
              </a:rPr>
              <a:t>wiki.sipeed.com/hardware/en/tang/Tang-Nano-9K/Nano-9K.html</a:t>
            </a:r>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Tree>
    <p:extLst>
      <p:ext uri="{BB962C8B-B14F-4D97-AF65-F5344CB8AC3E}">
        <p14:creationId xmlns:p14="http://schemas.microsoft.com/office/powerpoint/2010/main" val="105307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p:txBody>
          <a:bodyPr/>
          <a:lstStyle/>
          <a:p>
            <a:r>
              <a:rPr lang="en-US" sz="2400" dirty="0">
                <a:hlinkClick r:id="rId3"/>
              </a:rPr>
              <a:t>https://nandland.com/lesson-15-what-is-a-block-ram-bram</a:t>
            </a:r>
            <a:r>
              <a:rPr lang="en-US" sz="2400" dirty="0" smtClean="0">
                <a:hlinkClick r:id="rId3"/>
              </a:rPr>
              <a:t>/</a:t>
            </a:r>
            <a:endParaRPr lang="en-US" sz="24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36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dirty="0"/>
              <a:t> </a:t>
            </a:r>
            <a:r>
              <a:rPr lang="en-US" sz="2800" dirty="0"/>
              <a:t>Courseware 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FPGA web articles on the internet</a:t>
            </a:r>
          </a:p>
        </p:txBody>
      </p:sp>
      <p:sp>
        <p:nvSpPr>
          <p:cNvPr id="4" name="Date Placeholder 3"/>
          <p:cNvSpPr>
            <a:spLocks noGrp="1"/>
          </p:cNvSpPr>
          <p:nvPr>
            <p:ph type="dt" sz="half" idx="10"/>
          </p:nvPr>
        </p:nvSpPr>
        <p:spPr/>
        <p:txBody>
          <a:bodyPr/>
          <a:lstStyle/>
          <a:p>
            <a:fld id="{DAC60CDB-0F5B-4FD0-8F77-097B71C7F146}"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Tree>
    <p:extLst>
      <p:ext uri="{BB962C8B-B14F-4D97-AF65-F5344CB8AC3E}">
        <p14:creationId xmlns:p14="http://schemas.microsoft.com/office/powerpoint/2010/main" val="135551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In conclusion</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r>
              <a:rPr lang="en-US" sz="2800" dirty="0" smtClean="0"/>
              <a:t>It is thought that ownership of an FPGA board will lead to greater usage and knowledge.  As opposed to shared laboratory equipment.</a:t>
            </a:r>
          </a:p>
          <a:p>
            <a:r>
              <a:rPr lang="en-US" sz="2800" dirty="0" smtClean="0"/>
              <a:t>Oriented towards a beginner’s board at the lowest possible cost.  Lots of switches, LEDs etc. eliminate need for discrete components and their fragile wiring.</a:t>
            </a:r>
          </a:p>
          <a:p>
            <a:r>
              <a:rPr lang="en-US" sz="2800" b="1" dirty="0" smtClean="0"/>
              <a:t>Here we are trading cost for convenience:</a:t>
            </a:r>
          </a:p>
          <a:p>
            <a:pPr lvl="1"/>
            <a:r>
              <a:rPr lang="en-US" sz="2400" dirty="0" smtClean="0"/>
              <a:t>$20 		</a:t>
            </a:r>
            <a:r>
              <a:rPr lang="en-US" dirty="0" smtClean="0"/>
              <a:t>versus</a:t>
            </a:r>
            <a:r>
              <a:rPr lang="en-US" sz="2400" dirty="0" smtClean="0"/>
              <a:t>		$70</a:t>
            </a:r>
          </a:p>
          <a:p>
            <a:pPr lvl="1"/>
            <a:r>
              <a:rPr lang="en-US" sz="2400" dirty="0" smtClean="0"/>
              <a:t>Some user wiring </a:t>
            </a:r>
            <a:r>
              <a:rPr lang="en-US" sz="2400" dirty="0"/>
              <a:t>&amp;</a:t>
            </a:r>
            <a:r>
              <a:rPr lang="en-US" sz="2400" dirty="0" smtClean="0"/>
              <a:t> soldering	ready to use</a:t>
            </a:r>
          </a:p>
          <a:p>
            <a:pPr lvl="1"/>
            <a:r>
              <a:rPr lang="en-US" sz="2400" dirty="0" smtClean="0"/>
              <a:t>Unproven FPGA tools 		mainstream tools</a:t>
            </a:r>
          </a:p>
          <a:p>
            <a:pPr lvl="1"/>
            <a:r>
              <a:rPr lang="en-US" sz="2400" dirty="0" smtClean="0"/>
              <a:t>Needs case for transport </a:t>
            </a:r>
            <a:r>
              <a:rPr lang="en-US" sz="2400" dirty="0"/>
              <a:t>	</a:t>
            </a:r>
            <a:r>
              <a:rPr lang="en-US" sz="2400" dirty="0" smtClean="0"/>
              <a:t>usable without wiring</a:t>
            </a:r>
          </a:p>
        </p:txBody>
      </p:sp>
      <p:sp>
        <p:nvSpPr>
          <p:cNvPr id="4" name="Date Placeholder 3"/>
          <p:cNvSpPr>
            <a:spLocks noGrp="1"/>
          </p:cNvSpPr>
          <p:nvPr>
            <p:ph type="dt" sz="half" idx="10"/>
          </p:nvPr>
        </p:nvSpPr>
        <p:spPr/>
        <p:txBody>
          <a:bodyPr/>
          <a:lstStyle/>
          <a:p>
            <a:fld id="{7D087A59-D376-460E-A531-3A950C5787E9}"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a:bodyPr>
          <a:lstStyle/>
          <a:p>
            <a:r>
              <a:rPr lang="en-US" dirty="0" smtClean="0"/>
              <a:t>Funding provided by a grant from the IEEE Computer Society as part of their Emerging Technologies program</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Digital-Designer </a:t>
            </a:r>
            <a:r>
              <a:rPr lang="en-US" sz="4000" dirty="0" smtClean="0"/>
              <a:t>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a:t>
            </a:r>
            <a:r>
              <a:rPr lang="en-US" dirty="0" smtClean="0"/>
              <a:t>VHDL/Verilog</a:t>
            </a:r>
          </a:p>
          <a:p>
            <a:pPr lvl="1"/>
            <a:r>
              <a:rPr lang="en-US" dirty="0" smtClean="0"/>
              <a:t>Usually without errors, great for the beginner!</a:t>
            </a:r>
            <a:endParaRPr lang="en-US" dirty="0" smtClean="0"/>
          </a:p>
        </p:txBody>
      </p:sp>
      <p:sp>
        <p:nvSpPr>
          <p:cNvPr id="4" name="Date Placeholder 3"/>
          <p:cNvSpPr>
            <a:spLocks noGrp="1"/>
          </p:cNvSpPr>
          <p:nvPr>
            <p:ph type="dt" sz="half" idx="10"/>
          </p:nvPr>
        </p:nvSpPr>
        <p:spPr/>
        <p:txBody>
          <a:bodyPr/>
          <a:lstStyle/>
          <a:p>
            <a:fld id="{48175211-2177-4700-B902-B5D620E17DC6}"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Tree>
    <p:extLst>
      <p:ext uri="{BB962C8B-B14F-4D97-AF65-F5344CB8AC3E}">
        <p14:creationId xmlns:p14="http://schemas.microsoft.com/office/powerpoint/2010/main" val="273842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Tree>
    <p:extLst>
      <p:ext uri="{BB962C8B-B14F-4D97-AF65-F5344CB8AC3E}">
        <p14:creationId xmlns:p14="http://schemas.microsoft.com/office/powerpoint/2010/main" val="29086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1/20/2023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219200" y="5987534"/>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1/20/2023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4" y="825768"/>
            <a:ext cx="8363492" cy="5111462"/>
          </a:xfrm>
          <a:prstGeom prst="rect">
            <a:avLst/>
          </a:prstGeo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mess of wires</a:t>
            </a:r>
            <a:r>
              <a:rPr lang="en-US" sz="4000" dirty="0" smtClean="0"/>
              <a:t/>
            </a:r>
            <a:br>
              <a:rPr lang="en-US" sz="4000" dirty="0" smtClean="0"/>
            </a:br>
            <a:r>
              <a:rPr lang="en-US" sz="4000" dirty="0" smtClean="0"/>
              <a:t>not cool any more</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71600"/>
            <a:ext cx="5217348" cy="4495800"/>
          </a:xfrm>
        </p:spPr>
      </p:pic>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dirty="0"/>
          </a:p>
        </p:txBody>
      </p:sp>
      <p:sp>
        <p:nvSpPr>
          <p:cNvPr id="7" name="TextBox 6"/>
          <p:cNvSpPr txBox="1"/>
          <p:nvPr/>
        </p:nvSpPr>
        <p:spPr>
          <a:xfrm>
            <a:off x="4439649" y="6019799"/>
            <a:ext cx="3497297" cy="461665"/>
          </a:xfrm>
          <a:prstGeom prst="rect">
            <a:avLst/>
          </a:prstGeom>
          <a:noFill/>
        </p:spPr>
        <p:txBody>
          <a:bodyPr wrap="square" rtlCol="0">
            <a:spAutoFit/>
          </a:bodyPr>
          <a:lstStyle/>
          <a:p>
            <a:r>
              <a:rPr lang="en-US" sz="2400" dirty="0" smtClean="0"/>
              <a:t>From https</a:t>
            </a:r>
            <a:r>
              <a:rPr lang="en-US" sz="2400" dirty="0"/>
              <a:t>://life.ieee.org/</a:t>
            </a:r>
          </a:p>
        </p:txBody>
      </p:sp>
      <p:sp>
        <p:nvSpPr>
          <p:cNvPr id="8" name="TextBox 7"/>
          <p:cNvSpPr txBox="1"/>
          <p:nvPr/>
        </p:nvSpPr>
        <p:spPr>
          <a:xfrm>
            <a:off x="6069708" y="1447800"/>
            <a:ext cx="2506905" cy="1815882"/>
          </a:xfrm>
          <a:prstGeom prst="rect">
            <a:avLst/>
          </a:prstGeom>
          <a:noFill/>
        </p:spPr>
        <p:txBody>
          <a:bodyPr wrap="none" rtlCol="0">
            <a:spAutoFit/>
          </a:bodyPr>
          <a:lstStyle/>
          <a:p>
            <a:r>
              <a:rPr lang="en-US" sz="2800" dirty="0" smtClean="0"/>
              <a:t>In today’s world</a:t>
            </a:r>
          </a:p>
          <a:p>
            <a:r>
              <a:rPr lang="en-US" sz="2800" dirty="0" smtClean="0"/>
              <a:t>most wires are </a:t>
            </a:r>
          </a:p>
          <a:p>
            <a:r>
              <a:rPr lang="en-US" sz="2800" dirty="0" smtClean="0"/>
              <a:t>in the PCB and </a:t>
            </a:r>
          </a:p>
          <a:p>
            <a:r>
              <a:rPr lang="en-US" sz="2800" dirty="0" smtClean="0"/>
              <a:t>In the FPGA !</a:t>
            </a:r>
            <a:endParaRPr lang="en-US" sz="2800" dirty="0"/>
          </a:p>
        </p:txBody>
      </p:sp>
      <p:sp>
        <p:nvSpPr>
          <p:cNvPr id="9" name="TextBox 8"/>
          <p:cNvSpPr txBox="1"/>
          <p:nvPr/>
        </p:nvSpPr>
        <p:spPr>
          <a:xfrm>
            <a:off x="6069708" y="4038600"/>
            <a:ext cx="2730549" cy="1384995"/>
          </a:xfrm>
          <a:prstGeom prst="rect">
            <a:avLst/>
          </a:prstGeom>
          <a:noFill/>
        </p:spPr>
        <p:txBody>
          <a:bodyPr wrap="square" rtlCol="0">
            <a:spAutoFit/>
          </a:bodyPr>
          <a:lstStyle/>
          <a:p>
            <a:r>
              <a:rPr lang="en-US" sz="2800" dirty="0" smtClean="0"/>
              <a:t>OK as long as you </a:t>
            </a:r>
          </a:p>
          <a:p>
            <a:r>
              <a:rPr lang="en-US" sz="2800" dirty="0" smtClean="0"/>
              <a:t>don’t need to </a:t>
            </a:r>
          </a:p>
          <a:p>
            <a:r>
              <a:rPr lang="en-US" sz="2800" dirty="0"/>
              <a:t>m</a:t>
            </a:r>
            <a:r>
              <a:rPr lang="en-US" sz="2800" dirty="0" smtClean="0"/>
              <a:t>ove the device</a:t>
            </a:r>
            <a:endParaRPr lang="en-US" sz="2800" dirty="0"/>
          </a:p>
        </p:txBody>
      </p:sp>
    </p:spTree>
    <p:extLst>
      <p:ext uri="{BB962C8B-B14F-4D97-AF65-F5344CB8AC3E}">
        <p14:creationId xmlns:p14="http://schemas.microsoft.com/office/powerpoint/2010/main" val="742431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clock</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Tree>
    <p:extLst>
      <p:ext uri="{BB962C8B-B14F-4D97-AF65-F5344CB8AC3E}">
        <p14:creationId xmlns:p14="http://schemas.microsoft.com/office/powerpoint/2010/main" val="402906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2478179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419074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Long breadboard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
        <p:nvSpPr>
          <p:cNvPr id="7" name="TextBox 6"/>
          <p:cNvSpPr txBox="1"/>
          <p:nvPr/>
        </p:nvSpPr>
        <p:spPr>
          <a:xfrm>
            <a:off x="1077310" y="5181600"/>
            <a:ext cx="6860019" cy="1200329"/>
          </a:xfrm>
          <a:prstGeom prst="rect">
            <a:avLst/>
          </a:prstGeom>
          <a:noFill/>
        </p:spPr>
        <p:txBody>
          <a:bodyPr wrap="none" rtlCol="0">
            <a:spAutoFit/>
          </a:bodyPr>
          <a:lstStyle/>
          <a:p>
            <a:r>
              <a:rPr lang="en-US" dirty="0" err="1" smtClean="0"/>
              <a:t>Cmod</a:t>
            </a:r>
            <a:r>
              <a:rPr lang="en-US" dirty="0" smtClean="0"/>
              <a:t> A7-15 board from </a:t>
            </a:r>
            <a:r>
              <a:rPr lang="en-US" dirty="0" err="1" smtClean="0"/>
              <a:t>Digilent</a:t>
            </a:r>
            <a:r>
              <a:rPr lang="en-US" dirty="0" smtClean="0"/>
              <a:t>, DIP switch and TM1638 display board</a:t>
            </a:r>
          </a:p>
          <a:p>
            <a:r>
              <a:rPr lang="en-US" dirty="0" smtClean="0"/>
              <a:t>Pin 6 of DIP switch folded out and not connected</a:t>
            </a:r>
          </a:p>
          <a:p>
            <a:r>
              <a:rPr lang="en-US" dirty="0" smtClean="0"/>
              <a:t>Male-female jumper wires used to connect the display board</a:t>
            </a:r>
          </a:p>
          <a:p>
            <a:r>
              <a:rPr lang="en-US" dirty="0" smtClean="0"/>
              <a:t>Solid wire jumper connects one side of DIP switch to ground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032245"/>
            <a:ext cx="8229600" cy="4115685"/>
          </a:xfrm>
        </p:spPr>
      </p:pic>
    </p:spTree>
    <p:extLst>
      <p:ext uri="{BB962C8B-B14F-4D97-AF65-F5344CB8AC3E}">
        <p14:creationId xmlns:p14="http://schemas.microsoft.com/office/powerpoint/2010/main" val="4245037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10040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488526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dirty="0">
                <a:hlinkClick r:id="rId3"/>
              </a:rPr>
              <a:t>https://</a:t>
            </a:r>
            <a:r>
              <a:rPr lang="en-US" dirty="0" smtClean="0">
                <a:hlinkClick r:id="rId3"/>
              </a:rPr>
              <a:t>www.youtube.com/watch?v=PK5WQqN3_44</a:t>
            </a:r>
            <a:endParaRPr lang="en-US" dirty="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219200"/>
            <a:ext cx="8229600" cy="4525963"/>
          </a:xfrm>
        </p:spPr>
        <p:txBody>
          <a:bodyPr/>
          <a:lstStyle/>
          <a:p>
            <a:r>
              <a:rPr lang="en-US" dirty="0" smtClean="0"/>
              <a:t>To make the FPGA experience available to all</a:t>
            </a:r>
          </a:p>
          <a:p>
            <a:r>
              <a:rPr lang="en-US" dirty="0" smtClean="0"/>
              <a:t>Very few FPGA boards for under $20</a:t>
            </a:r>
          </a:p>
          <a:p>
            <a:r>
              <a:rPr lang="en-US" dirty="0" smtClean="0"/>
              <a:t>The Tang 9K Nano board has:</a:t>
            </a:r>
          </a:p>
          <a:p>
            <a:pPr lvl="1"/>
            <a:r>
              <a:rPr lang="en-US" dirty="0" smtClean="0"/>
              <a:t>8,640 LUTs</a:t>
            </a:r>
          </a:p>
          <a:p>
            <a:pPr lvl="1"/>
            <a:r>
              <a:rPr lang="en-US" dirty="0" smtClean="0"/>
              <a:t>HDMI connector</a:t>
            </a:r>
          </a:p>
          <a:p>
            <a:pPr lvl="1"/>
            <a:r>
              <a:rPr lang="en-US" dirty="0" smtClean="0"/>
              <a:t>SD card slot</a:t>
            </a:r>
          </a:p>
          <a:p>
            <a:pPr lvl="1"/>
            <a:r>
              <a:rPr lang="en-US" dirty="0" smtClean="0"/>
              <a:t>8MB DRAM</a:t>
            </a:r>
          </a:p>
          <a:p>
            <a:pPr lvl="1"/>
            <a:r>
              <a:rPr lang="en-US" dirty="0" smtClean="0"/>
              <a:t>$15 price tag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359512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143000"/>
            <a:ext cx="8229600" cy="4876800"/>
          </a:xfrm>
        </p:spPr>
        <p:txBody>
          <a:bodyPr>
            <a:normAutofit fontScale="92500" lnSpcReduction="10000"/>
          </a:bodyPr>
          <a:lstStyle/>
          <a:p>
            <a:r>
              <a:rPr lang="en-US" dirty="0" smtClean="0"/>
              <a:t>The Tang 9K FPGA board does not have:</a:t>
            </a:r>
          </a:p>
          <a:p>
            <a:pPr lvl="1"/>
            <a:r>
              <a:rPr lang="en-US" dirty="0" smtClean="0"/>
              <a:t>7-segment digits</a:t>
            </a:r>
          </a:p>
          <a:p>
            <a:pPr lvl="1"/>
            <a:r>
              <a:rPr lang="en-US" dirty="0" smtClean="0"/>
              <a:t>Only two push buttons</a:t>
            </a:r>
          </a:p>
          <a:p>
            <a:pPr lvl="1"/>
            <a:r>
              <a:rPr lang="en-US" dirty="0" smtClean="0"/>
              <a:t>No slide switches</a:t>
            </a:r>
          </a:p>
          <a:p>
            <a:r>
              <a:rPr lang="en-US" dirty="0" smtClean="0"/>
              <a:t>Use add-on components:</a:t>
            </a:r>
          </a:p>
          <a:p>
            <a:pPr lvl="1"/>
            <a:r>
              <a:rPr lang="en-US" dirty="0" smtClean="0"/>
              <a:t>Display board			$2.90</a:t>
            </a:r>
          </a:p>
          <a:p>
            <a:pPr lvl="1"/>
            <a:r>
              <a:rPr lang="en-US" dirty="0" smtClean="0"/>
              <a:t>DIP switch			$0.88</a:t>
            </a:r>
          </a:p>
          <a:p>
            <a:pPr lvl="1"/>
            <a:r>
              <a:rPr lang="en-US" dirty="0" smtClean="0"/>
              <a:t>Solderless breadboard	$6.69 for </a:t>
            </a:r>
            <a:r>
              <a:rPr lang="en-US" dirty="0"/>
              <a:t>4</a:t>
            </a:r>
            <a:endParaRPr lang="en-US" dirty="0" smtClean="0"/>
          </a:p>
          <a:p>
            <a:pPr lvl="1"/>
            <a:r>
              <a:rPr lang="en-US" dirty="0" smtClean="0"/>
              <a:t>Male-female jumper wires	$1.95 for 40</a:t>
            </a:r>
          </a:p>
          <a:p>
            <a:r>
              <a:rPr lang="en-US" dirty="0" smtClean="0"/>
              <a:t>See the *.</a:t>
            </a:r>
            <a:r>
              <a:rPr lang="en-US" dirty="0" err="1" smtClean="0"/>
              <a:t>xlsx</a:t>
            </a:r>
            <a:r>
              <a:rPr lang="en-US" dirty="0" smtClean="0"/>
              <a:t> or PDF for part BOM web links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6</a:t>
            </a:fld>
            <a:endParaRPr lang="en-US"/>
          </a:p>
        </p:txBody>
      </p:sp>
    </p:spTree>
    <p:extLst>
      <p:ext uri="{BB962C8B-B14F-4D97-AF65-F5344CB8AC3E}">
        <p14:creationId xmlns:p14="http://schemas.microsoft.com/office/powerpoint/2010/main" val="403080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0668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spTree>
    <p:extLst>
      <p:ext uri="{BB962C8B-B14F-4D97-AF65-F5344CB8AC3E}">
        <p14:creationId xmlns:p14="http://schemas.microsoft.com/office/powerpoint/2010/main" val="331569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1/20/2023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9</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10599</TotalTime>
  <Words>2271</Words>
  <Application>Microsoft Office PowerPoint</Application>
  <PresentationFormat>On-screen Show (4:3)</PresentationFormat>
  <Paragraphs>340</Paragraphs>
  <Slides>27</Slides>
  <Notes>25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A $20 FPGA kit Boot Camp for Digital Systems Education</vt:lpstr>
      <vt:lpstr>Preliminaries</vt:lpstr>
      <vt:lpstr>FPGA Video Tutorials</vt:lpstr>
      <vt:lpstr>PowerPoint Presentation</vt:lpstr>
      <vt:lpstr>The $20 FPGA Kit agenda</vt:lpstr>
      <vt:lpstr>The $20 FPGA Kit agenda</vt:lpstr>
      <vt:lpstr>The $20 FPGA Kit agenda</vt:lpstr>
      <vt:lpstr>Display board tm1638-7-segment-display-keypad-led-module</vt:lpstr>
      <vt:lpstr>DIP Switch</vt:lpstr>
      <vt:lpstr>Solderless Breadboard</vt:lpstr>
      <vt:lpstr>PowerPoint Presentation</vt:lpstr>
      <vt:lpstr>Kit Picture</vt:lpstr>
      <vt:lpstr>RTL for driving display</vt:lpstr>
      <vt:lpstr>What is missing</vt:lpstr>
      <vt:lpstr>LUTs</vt:lpstr>
      <vt:lpstr>Block RAM tutorial</vt:lpstr>
      <vt:lpstr>Educational programs</vt:lpstr>
      <vt:lpstr>FPGA References</vt:lpstr>
      <vt:lpstr>In conclusion</vt:lpstr>
      <vt:lpstr>Digital-Designer logic simulator</vt:lpstr>
      <vt:lpstr>Interactive digital simulation</vt:lpstr>
      <vt:lpstr> </vt:lpstr>
      <vt:lpstr>mess of wires not cool any more</vt:lpstr>
      <vt:lpstr>RTL (Register Transfer Language) VHDL and Verilog are “hardware description” languages</vt:lpstr>
      <vt:lpstr>Side by side VHDL and Verilog</vt:lpstr>
      <vt:lpstr>What FPGA tools do</vt:lpstr>
      <vt:lpstr>Long breadboard picture</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828</cp:revision>
  <cp:lastPrinted>2022-06-11T03:12:14Z</cp:lastPrinted>
  <dcterms:created xsi:type="dcterms:W3CDTF">2015-03-15T00:52:45Z</dcterms:created>
  <dcterms:modified xsi:type="dcterms:W3CDTF">2023-01-20T23:43:45Z</dcterms:modified>
</cp:coreProperties>
</file>